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4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5B98-C9B3-4CAA-9D48-9264429B287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22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0F787-533E-48B0-99D6-14EBC35B392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56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9E9B0-14E7-49E6-8AF5-11A4829BBE6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9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79957-8E71-4B87-8AE1-D2A38602E9FA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67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C52D9-E649-4E85-81FD-6DDDFD634537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09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EFE7-6216-417A-B62C-C9905362ED9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01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7C8C7-699B-4D30-8840-3E9C90953CE5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35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16BD9-4E2D-4590-8E24-797E8C4DB522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38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BADD8-25DD-436A-ABC6-E2ACDC552386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73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A12C9-5126-4BEC-A0B2-C8CC84C32CE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90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1E542-216B-477B-B3EE-4608266FB3E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512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ar-IQ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ar-IQ" smtClean="0"/>
              <a:t>Asıl metin stillerini düzenlemek için tıklatın</a:t>
            </a:r>
          </a:p>
          <a:p>
            <a:pPr lvl="1"/>
            <a:r>
              <a:rPr lang="tr-TR" altLang="ar-IQ" smtClean="0"/>
              <a:t>İkinci düzey</a:t>
            </a:r>
          </a:p>
          <a:p>
            <a:pPr lvl="2"/>
            <a:r>
              <a:rPr lang="tr-TR" altLang="ar-IQ" smtClean="0"/>
              <a:t>Üçüncü düzey</a:t>
            </a:r>
          </a:p>
          <a:p>
            <a:pPr lvl="3"/>
            <a:r>
              <a:rPr lang="tr-TR" altLang="ar-IQ" smtClean="0"/>
              <a:t>Dördüncü düzey</a:t>
            </a:r>
          </a:p>
          <a:p>
            <a:pPr lvl="4"/>
            <a:r>
              <a:rPr lang="tr-TR" altLang="ar-IQ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41D9BCD9-1139-4941-AB8E-5B83DBB58387}" type="slidenum">
              <a:rPr lang="tr-TR">
                <a:solidFill>
                  <a:srgbClr val="000000"/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86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645" y="-115540"/>
            <a:ext cx="8446393" cy="3303736"/>
          </a:xfrm>
        </p:spPr>
        <p:txBody>
          <a:bodyPr/>
          <a:lstStyle/>
          <a:p>
            <a:pPr eaLnBrk="1" hangingPunct="1"/>
            <a:r>
              <a:rPr lang="tr-TR" altLang="ar-IQ" b="1" i="1" dirty="0" smtClean="0"/>
              <a:t>ACID-BASE BALANCE AND BUFFERING SYSTEMS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2123728" y="4005064"/>
            <a:ext cx="44644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ar-IQ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46645" y="2492896"/>
            <a:ext cx="8153487" cy="345638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By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 </a:t>
            </a:r>
            <a:endParaRPr lang="en-US" altLang="ar-IQ" sz="2800" b="1" i="1" dirty="0" smtClean="0">
              <a:solidFill>
                <a:schemeClr val="tx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Dr. Jamal Ahmed Abdul-Barry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ar-IQ" sz="2800" b="1" i="1" dirty="0" smtClean="0">
                <a:solidFill>
                  <a:schemeClr val="tx2"/>
                </a:solidFill>
              </a:rPr>
              <a:t>Professor in Clinical biochemistry</a:t>
            </a:r>
          </a:p>
        </p:txBody>
      </p:sp>
    </p:spTree>
    <p:extLst>
      <p:ext uri="{BB962C8B-B14F-4D97-AF65-F5344CB8AC3E}">
        <p14:creationId xmlns:p14="http://schemas.microsoft.com/office/powerpoint/2010/main" xmlns="" val="61191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5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F46C13-B6F1-4DAE-B837-1FB7AFBE8B6C}" type="slidenum">
              <a:rPr lang="ar-SA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eaLnBrk="1" hangingPunct="1"/>
            <a:r>
              <a:rPr lang="en-US" altLang="ar-IQ" sz="3200" b="1" i="1" u="sng" dirty="0" smtClean="0"/>
              <a:t>3. </a:t>
            </a:r>
            <a:r>
              <a:rPr lang="tr-TR" altLang="ar-IQ" sz="3200" b="1" i="1" u="sng" dirty="0" smtClean="0"/>
              <a:t>Hemoglobin buffer system</a:t>
            </a:r>
            <a:br>
              <a:rPr lang="tr-TR" altLang="ar-IQ" sz="3200" b="1" i="1" u="sng" dirty="0" smtClean="0"/>
            </a:br>
            <a:endParaRPr lang="tr-TR" altLang="ar-IQ" sz="3200" b="1" i="1" u="sng" dirty="0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268413"/>
            <a:ext cx="8352159" cy="5184775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ar-IQ" sz="2400" i="1" dirty="0" smtClean="0"/>
              <a:t> </a:t>
            </a:r>
            <a:r>
              <a:rPr lang="tr-TR" altLang="ar-IQ" sz="2400" i="1" dirty="0" smtClean="0"/>
              <a:t>Hemoglobin (Hb) is a protein which carries 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to tissues and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from tissues to lungs and is an effective buffer.</a:t>
            </a:r>
          </a:p>
          <a:p>
            <a:pPr eaLnBrk="1" hangingPunct="1">
              <a:buNone/>
            </a:pPr>
            <a:r>
              <a:rPr lang="en-US" altLang="ar-IQ" sz="2400" i="1" dirty="0" smtClean="0"/>
              <a:t> </a:t>
            </a:r>
          </a:p>
          <a:p>
            <a:pPr eaLnBrk="1" hangingPunct="1">
              <a:buNone/>
            </a:pPr>
            <a:r>
              <a:rPr lang="tr-TR" altLang="ar-IQ" sz="2400" i="1" dirty="0" smtClean="0"/>
              <a:t>The most important buffer groups of Hb are histidines.</a:t>
            </a:r>
            <a:endParaRPr lang="en-US" altLang="ar-IQ" sz="2400" i="1" dirty="0" smtClean="0"/>
          </a:p>
          <a:p>
            <a:pPr eaLnBrk="1" hangingPunct="1">
              <a:buNone/>
            </a:pPr>
            <a:r>
              <a:rPr lang="en-US" altLang="ar-IQ" sz="2400" i="1" dirty="0" smtClean="0"/>
              <a:t> </a:t>
            </a:r>
          </a:p>
          <a:p>
            <a:pPr eaLnBrk="1" hangingPunct="1">
              <a:buNone/>
            </a:pPr>
            <a:r>
              <a:rPr lang="tr-TR" altLang="ar-IQ" sz="2400" i="1" dirty="0" smtClean="0"/>
              <a:t> Each globin chain contains  9 histidine.</a:t>
            </a:r>
          </a:p>
          <a:p>
            <a:pPr eaLnBrk="1" hangingPunct="1">
              <a:buNone/>
            </a:pPr>
            <a:r>
              <a:rPr lang="en-US" altLang="ar-IQ" sz="2400" i="1" dirty="0" smtClean="0"/>
              <a:t> </a:t>
            </a:r>
          </a:p>
          <a:p>
            <a:pPr eaLnBrk="1" hangingPunct="1">
              <a:buNone/>
            </a:pPr>
            <a:r>
              <a:rPr lang="tr-TR" altLang="ar-IQ" sz="2400" i="1" dirty="0" smtClean="0"/>
              <a:t>%95 of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which is released from tissues to plasma is diffused into erythrocytes.</a:t>
            </a:r>
          </a:p>
        </p:txBody>
      </p:sp>
    </p:spTree>
    <p:extLst>
      <p:ext uri="{BB962C8B-B14F-4D97-AF65-F5344CB8AC3E}">
        <p14:creationId xmlns:p14="http://schemas.microsoft.com/office/powerpoint/2010/main" xmlns="" val="124654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713788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ar-IQ" dirty="0" smtClean="0"/>
              <a:t> </a:t>
            </a:r>
            <a:r>
              <a:rPr lang="tr-TR" altLang="ar-IQ" sz="2400" i="1" dirty="0" smtClean="0"/>
              <a:t>In erythrocytes, carbonic anhydrase constitutes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 from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and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O and then 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 </a:t>
            </a:r>
            <a:r>
              <a:rPr lang="tr-TR" altLang="ar-IQ" sz="2400" i="1" dirty="0" smtClean="0"/>
              <a:t>and H</a:t>
            </a:r>
            <a:r>
              <a:rPr lang="tr-TR" altLang="ar-IQ" sz="2400" i="1" baseline="30000" dirty="0" smtClean="0"/>
              <a:t>+</a:t>
            </a:r>
            <a:r>
              <a:rPr lang="tr-TR" altLang="ar-IQ" sz="2400" i="1" dirty="0" smtClean="0"/>
              <a:t> are released by the ionization of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ar-IQ" altLang="ar-IQ" sz="2400" i="1" dirty="0" smtClean="0"/>
              <a:t> </a:t>
            </a:r>
            <a:r>
              <a:rPr lang="tr-TR" altLang="ar-IQ" sz="2400" i="1" dirty="0" smtClean="0"/>
              <a:t>               </a:t>
            </a:r>
            <a:r>
              <a:rPr lang="tr-TR" altLang="ar-IQ" sz="2400" b="1" i="1" dirty="0" smtClean="0"/>
              <a:t>Carbonic anhydrase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ar-IQ" altLang="ar-IQ" sz="2400" i="1" dirty="0" smtClean="0"/>
              <a:t>  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+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O                  </a:t>
            </a:r>
            <a:r>
              <a:rPr lang="en-US" altLang="ar-IQ" sz="2400" i="1" dirty="0" smtClean="0"/>
              <a:t>  </a:t>
            </a:r>
            <a:r>
              <a:rPr lang="tr-TR" altLang="ar-IQ" sz="2400" i="1" dirty="0" smtClean="0"/>
              <a:t>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        </a:t>
            </a:r>
            <a:r>
              <a:rPr lang="en-US" altLang="ar-IQ" sz="2400" i="1" dirty="0" smtClean="0"/>
              <a:t>   </a:t>
            </a:r>
            <a:r>
              <a:rPr lang="tr-TR" altLang="ar-IQ" sz="2400" i="1" dirty="0" smtClean="0"/>
              <a:t>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+ H</a:t>
            </a:r>
            <a:r>
              <a:rPr lang="tr-TR" altLang="ar-IQ" sz="2400" i="1" baseline="30000" dirty="0" smtClean="0"/>
              <a:t>+</a:t>
            </a:r>
          </a:p>
          <a:p>
            <a:pPr eaLnBrk="1" hangingPunct="1">
              <a:lnSpc>
                <a:spcPct val="90000"/>
              </a:lnSpc>
            </a:pPr>
            <a:endParaRPr lang="tr-TR" altLang="ar-IQ" sz="2400" i="1" baseline="30000" dirty="0" smtClean="0"/>
          </a:p>
          <a:p>
            <a:pPr eaLnBrk="1" hangingPunct="1">
              <a:lnSpc>
                <a:spcPct val="90000"/>
              </a:lnSpc>
            </a:pPr>
            <a:endParaRPr lang="tr-TR" altLang="ar-IQ" sz="2400" i="1" baseline="30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ar-IQ" altLang="ar-IQ" sz="2400" i="1" dirty="0" smtClean="0"/>
              <a:t>  </a:t>
            </a:r>
            <a:r>
              <a:rPr lang="tr-TR" altLang="ar-IQ" sz="2400" i="1" dirty="0" smtClean="0"/>
              <a:t>Released protons take part in the formation of salt bridges </a:t>
            </a:r>
            <a:endParaRPr lang="en-US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ar-IQ" sz="2400" i="1" dirty="0" smtClean="0"/>
              <a:t>between globin chains of Hb, and lead the change in the </a:t>
            </a:r>
            <a:endParaRPr lang="en-US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ar-IQ" sz="2400" i="1" dirty="0" smtClean="0"/>
              <a:t>conformation of Hb molecule in tissue capillaries.</a:t>
            </a:r>
          </a:p>
        </p:txBody>
      </p:sp>
      <p:sp>
        <p:nvSpPr>
          <p:cNvPr id="90115" name="Line 4"/>
          <p:cNvSpPr>
            <a:spLocks noChangeShapeType="1"/>
          </p:cNvSpPr>
          <p:nvPr/>
        </p:nvSpPr>
        <p:spPr bwMode="auto">
          <a:xfrm>
            <a:off x="4788024" y="270892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0116" name="Line 5"/>
          <p:cNvSpPr>
            <a:spLocks noChangeShapeType="1"/>
          </p:cNvSpPr>
          <p:nvPr/>
        </p:nvSpPr>
        <p:spPr bwMode="auto">
          <a:xfrm flipH="1">
            <a:off x="4788024" y="2564904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0117" name="Line 6"/>
          <p:cNvSpPr>
            <a:spLocks noChangeShapeType="1"/>
          </p:cNvSpPr>
          <p:nvPr/>
        </p:nvSpPr>
        <p:spPr bwMode="auto">
          <a:xfrm>
            <a:off x="2195736" y="270892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0118" name="Line 7"/>
          <p:cNvSpPr>
            <a:spLocks noChangeShapeType="1"/>
          </p:cNvSpPr>
          <p:nvPr/>
        </p:nvSpPr>
        <p:spPr bwMode="auto">
          <a:xfrm flipH="1">
            <a:off x="2195736" y="256490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248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8964613" cy="61928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ar-IQ" dirty="0" smtClean="0"/>
              <a:t> </a:t>
            </a:r>
            <a:r>
              <a:rPr lang="tr-TR" altLang="ar-IQ" sz="2400" i="1" dirty="0" smtClean="0"/>
              <a:t>The binding of proton and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is conversly related to binding of oxygen.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ar-IQ" sz="2400" i="1" dirty="0" smtClean="0"/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altLang="ar-IQ" sz="2400" i="1" dirty="0" smtClean="0"/>
              <a:t>In tissue capillaries proton and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binding decreases the oxygen binding capacity of Hb so that oxygen is released by Hb.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ar-IQ" sz="2400" i="1" dirty="0" smtClean="0"/>
              <a:t>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altLang="ar-IQ" sz="2400" i="1" dirty="0" smtClean="0"/>
              <a:t>This effect of pH and 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concentration on the binding and release of oxygen by Hb is called the </a:t>
            </a:r>
            <a:r>
              <a:rPr lang="tr-TR" altLang="ar-IQ" sz="2400" b="1" i="1" u="sng" dirty="0" smtClean="0"/>
              <a:t>Bohr Effect</a:t>
            </a:r>
            <a:r>
              <a:rPr lang="tr-TR" altLang="ar-IQ" sz="2400" i="1" u="sng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ar-IQ" sz="2400" i="1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altLang="ar-IQ" sz="2400" i="1" dirty="0" smtClean="0"/>
              <a:t> </a:t>
            </a:r>
            <a:r>
              <a:rPr lang="tr-TR" altLang="ar-IQ" sz="2400" i="1" dirty="0" smtClean="0"/>
              <a:t>Because of the accumulation of 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formed by ionization of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 within erythrocytes, there is a concentration gradient for 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between plasma and erythrocytes. </a:t>
            </a:r>
          </a:p>
          <a:p>
            <a:pPr eaLnBrk="1" hangingPunct="1">
              <a:lnSpc>
                <a:spcPct val="90000"/>
              </a:lnSpc>
            </a:pPr>
            <a:endParaRPr lang="tr-TR" altLang="ar-IQ" dirty="0" smtClean="0"/>
          </a:p>
        </p:txBody>
      </p:sp>
    </p:spTree>
    <p:extLst>
      <p:ext uri="{BB962C8B-B14F-4D97-AF65-F5344CB8AC3E}">
        <p14:creationId xmlns:p14="http://schemas.microsoft.com/office/powerpoint/2010/main" xmlns="" val="11455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2656"/>
            <a:ext cx="8435280" cy="5793507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ar-IQ" dirty="0" smtClean="0"/>
              <a:t> </a:t>
            </a:r>
            <a:r>
              <a:rPr lang="tr-TR" altLang="ar-IQ" sz="2400" i="1" dirty="0" smtClean="0"/>
              <a:t>In that case, 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ions rapidly move from erythrocytes to plasma, and Cl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ions move from plasma to erythrocytes to provide electrochemical balance.</a:t>
            </a:r>
          </a:p>
          <a:p>
            <a:pPr eaLnBrk="1" hangingPunct="1">
              <a:buNone/>
            </a:pPr>
            <a:endParaRPr lang="en-US" altLang="ar-IQ" sz="2400" i="1" dirty="0" smtClean="0"/>
          </a:p>
          <a:p>
            <a:pPr eaLnBrk="1" hangingPunct="1">
              <a:buNone/>
            </a:pPr>
            <a:r>
              <a:rPr lang="tr-TR" altLang="ar-IQ" sz="2400" i="1" dirty="0" smtClean="0"/>
              <a:t>This shift of Cl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is referred to as the </a:t>
            </a:r>
            <a:r>
              <a:rPr lang="tr-TR" altLang="ar-IQ" sz="2400" b="1" i="1" u="sng" dirty="0" smtClean="0"/>
              <a:t>chloride shift.</a:t>
            </a:r>
          </a:p>
          <a:p>
            <a:pPr eaLnBrk="1" hangingPunct="1">
              <a:buNone/>
            </a:pPr>
            <a:endParaRPr lang="en-US" altLang="ar-IQ" sz="2400" i="1" dirty="0" smtClean="0"/>
          </a:p>
          <a:p>
            <a:pPr eaLnBrk="1" hangingPunct="1">
              <a:buNone/>
            </a:pPr>
            <a:r>
              <a:rPr lang="tr-TR" altLang="ar-IQ" sz="2400" i="1" dirty="0" smtClean="0"/>
              <a:t>All those phenomenons occur in capillaries of peripheral erythrocytes conversely change in capillaries of lungs. </a:t>
            </a:r>
          </a:p>
        </p:txBody>
      </p:sp>
    </p:spTree>
    <p:extLst>
      <p:ext uri="{BB962C8B-B14F-4D97-AF65-F5344CB8AC3E}">
        <p14:creationId xmlns:p14="http://schemas.microsoft.com/office/powerpoint/2010/main" xmlns="" val="271248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altLang="ar-IQ" dirty="0" smtClean="0"/>
              <a:t> </a:t>
            </a:r>
            <a:r>
              <a:rPr lang="tr-TR" altLang="ar-IQ" sz="2400" i="1" dirty="0" smtClean="0"/>
              <a:t>When Hb reaches the lungs, the high oxygen concentration promotes binding of oxygen and release of protons from broken salt bridges.Protons associate with HCO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and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</a:t>
            </a:r>
            <a:r>
              <a:rPr lang="tr-TR" altLang="ar-IQ" sz="2400" i="1" dirty="0" smtClean="0"/>
              <a:t> forms.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O and CO</a:t>
            </a:r>
            <a:r>
              <a:rPr lang="tr-TR" altLang="ar-IQ" sz="2400" i="1" baseline="-25000" dirty="0" smtClean="0"/>
              <a:t>2 </a:t>
            </a:r>
            <a:r>
              <a:rPr lang="tr-TR" altLang="ar-IQ" sz="2400" i="1" dirty="0" smtClean="0"/>
              <a:t>form by the reaction catalyzed by carbonic anhydrase </a:t>
            </a:r>
            <a:endParaRPr lang="tr-TR" altLang="ar-IQ" sz="2400" b="1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ar-IQ" altLang="ar-IQ" sz="2400" b="1" i="1" dirty="0" smtClean="0"/>
              <a:t>  </a:t>
            </a:r>
            <a:r>
              <a:rPr lang="tr-TR" altLang="ar-IQ" sz="2400" b="1" i="1" dirty="0" smtClean="0"/>
              <a:t>                  </a:t>
            </a:r>
            <a:endParaRPr lang="en-US" altLang="ar-IQ" sz="2400" b="1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ar-IQ" sz="2400" b="1" i="1" dirty="0" smtClean="0"/>
              <a:t>     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ar-IQ" sz="2400" b="1" i="1" dirty="0" smtClean="0"/>
              <a:t>           </a:t>
            </a:r>
            <a:r>
              <a:rPr lang="tr-TR" altLang="ar-IQ" sz="2400" b="1" i="1" dirty="0" smtClean="0"/>
              <a:t>Carbonic anhydrase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ar-IQ" altLang="ar-IQ" sz="2400" i="1" dirty="0" smtClean="0"/>
              <a:t>  </a:t>
            </a:r>
            <a:r>
              <a:rPr lang="tr-TR" altLang="ar-IQ" sz="2400" i="1" dirty="0" smtClean="0"/>
              <a:t> </a:t>
            </a:r>
            <a:endParaRPr lang="en-US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ar-IQ" sz="2400" i="1" dirty="0" smtClean="0"/>
              <a:t>    </a:t>
            </a:r>
            <a:r>
              <a:rPr lang="tr-TR" altLang="ar-IQ" sz="2400" i="1" dirty="0" smtClean="0"/>
              <a:t>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3                          </a:t>
            </a:r>
            <a:r>
              <a:rPr lang="en-US" altLang="ar-IQ" sz="2400" i="1" baseline="-25000" dirty="0" smtClean="0"/>
              <a:t>    </a:t>
            </a:r>
            <a:r>
              <a:rPr lang="tr-TR" altLang="ar-IQ" sz="2400" i="1" dirty="0" smtClean="0"/>
              <a:t>CO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 +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O </a:t>
            </a:r>
          </a:p>
          <a:p>
            <a:pPr eaLnBrk="1" hangingPunct="1">
              <a:lnSpc>
                <a:spcPct val="90000"/>
              </a:lnSpc>
            </a:pPr>
            <a:endParaRPr lang="tr-TR" altLang="ar-IQ" sz="2400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ar-IQ" altLang="ar-IQ" sz="2400" i="1" dirty="0" smtClean="0"/>
              <a:t>   </a:t>
            </a:r>
            <a:r>
              <a:rPr lang="tr-TR" altLang="ar-IQ" sz="2400" i="1" dirty="0" smtClean="0"/>
              <a:t>This phenomenon is referred as </a:t>
            </a:r>
            <a:r>
              <a:rPr lang="tr-TR" altLang="ar-IQ" sz="2400" b="1" i="1" u="sng" dirty="0" smtClean="0"/>
              <a:t>Haldane</a:t>
            </a:r>
            <a:r>
              <a:rPr lang="tr-TR" altLang="ar-IQ" sz="2400" b="1" i="1" dirty="0" smtClean="0"/>
              <a:t> </a:t>
            </a:r>
            <a:r>
              <a:rPr lang="tr-TR" altLang="ar-IQ" sz="2400" b="1" i="1" u="sng" dirty="0" smtClean="0"/>
              <a:t>Effect</a:t>
            </a:r>
            <a:r>
              <a:rPr lang="tr-TR" altLang="ar-IQ" sz="2400" b="1" i="1" dirty="0" smtClean="0"/>
              <a:t>.</a:t>
            </a:r>
            <a:endParaRPr lang="en-US" altLang="ar-IQ" sz="2400" b="1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ar-IQ" sz="2400" b="1" i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altLang="ar-IQ" sz="2400" b="1" i="1" dirty="0" smtClean="0"/>
              <a:t> </a:t>
            </a:r>
            <a:r>
              <a:rPr lang="tr-TR" altLang="ar-IQ" sz="2400" i="1" dirty="0" smtClean="0"/>
              <a:t>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O and CO</a:t>
            </a:r>
            <a:r>
              <a:rPr lang="tr-TR" altLang="ar-IQ" sz="2400" i="1" baseline="-25000" dirty="0" smtClean="0"/>
              <a:t>2 </a:t>
            </a:r>
            <a:r>
              <a:rPr lang="tr-TR" altLang="ar-IQ" sz="2400" i="1" dirty="0" smtClean="0"/>
              <a:t>are excreted to atmosphere by respiration.</a:t>
            </a:r>
          </a:p>
          <a:p>
            <a:pPr eaLnBrk="1" hangingPunct="1">
              <a:lnSpc>
                <a:spcPct val="90000"/>
              </a:lnSpc>
            </a:pPr>
            <a:endParaRPr lang="tr-TR" altLang="ar-IQ" b="1" dirty="0" smtClean="0"/>
          </a:p>
        </p:txBody>
      </p:sp>
      <p:sp>
        <p:nvSpPr>
          <p:cNvPr id="93187" name="Line 4"/>
          <p:cNvSpPr>
            <a:spLocks noChangeShapeType="1"/>
          </p:cNvSpPr>
          <p:nvPr/>
        </p:nvSpPr>
        <p:spPr bwMode="auto">
          <a:xfrm>
            <a:off x="1979712" y="4077072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3188" name="Line 5"/>
          <p:cNvSpPr>
            <a:spLocks noChangeShapeType="1"/>
          </p:cNvSpPr>
          <p:nvPr/>
        </p:nvSpPr>
        <p:spPr bwMode="auto">
          <a:xfrm flipH="1">
            <a:off x="1979712" y="386104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302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ar-IQ" sz="3200" i="1" u="sng" dirty="0" smtClean="0"/>
              <a:t>4. </a:t>
            </a:r>
            <a:r>
              <a:rPr lang="tr-TR" altLang="ar-IQ" sz="3200" b="1" i="1" u="sng" dirty="0" smtClean="0"/>
              <a:t>Phosphate buffer system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507412" cy="5256212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ar-IQ" sz="2400" i="1" dirty="0" smtClean="0"/>
              <a:t>  </a:t>
            </a:r>
            <a:r>
              <a:rPr lang="tr-TR" altLang="ar-IQ" sz="2400" i="1" dirty="0" smtClean="0"/>
              <a:t>Phosphate buffer system is most effective in intracellular medium, especially in kidneys.  </a:t>
            </a:r>
          </a:p>
          <a:p>
            <a:pPr marL="0" indent="0" eaLnBrk="1" hangingPunct="1">
              <a:buNone/>
            </a:pPr>
            <a:r>
              <a:rPr lang="ar-IQ" altLang="ar-IQ" sz="2400" i="1" dirty="0" smtClean="0"/>
              <a:t>   </a:t>
            </a:r>
            <a:r>
              <a:rPr lang="tr-TR" altLang="ar-IQ" sz="2400" i="1" dirty="0" smtClean="0"/>
              <a:t>Phosphoric acid has 3 ionization steps:</a:t>
            </a:r>
          </a:p>
          <a:p>
            <a:pPr eaLnBrk="1" hangingPunct="1"/>
            <a:endParaRPr lang="tr-TR" altLang="ar-IQ" sz="2800" i="1" dirty="0" smtClean="0"/>
          </a:p>
          <a:p>
            <a:pPr marL="0" indent="0" eaLnBrk="1" hangingPunct="1">
              <a:buNone/>
            </a:pPr>
            <a:r>
              <a:rPr lang="ar-IQ" altLang="ar-IQ" sz="2800" i="1" dirty="0" smtClean="0"/>
              <a:t>   </a:t>
            </a:r>
            <a:r>
              <a:rPr lang="tr-TR" altLang="ar-IQ" sz="2800" i="1" dirty="0" smtClean="0"/>
              <a:t>H</a:t>
            </a:r>
            <a:r>
              <a:rPr lang="tr-TR" altLang="ar-IQ" sz="2800" i="1" baseline="-25000" dirty="0" smtClean="0"/>
              <a:t>3</a:t>
            </a:r>
            <a:r>
              <a:rPr lang="tr-TR" altLang="ar-IQ" sz="2800" i="1" dirty="0" smtClean="0"/>
              <a:t>PO</a:t>
            </a:r>
            <a:r>
              <a:rPr lang="tr-TR" altLang="ar-IQ" sz="2800" i="1" baseline="-25000" dirty="0" smtClean="0"/>
              <a:t>4</a:t>
            </a:r>
            <a:r>
              <a:rPr lang="tr-TR" altLang="ar-IQ" sz="2800" i="1" dirty="0" smtClean="0"/>
              <a:t>                H</a:t>
            </a:r>
            <a:r>
              <a:rPr lang="tr-TR" altLang="ar-IQ" sz="2800" i="1" baseline="-25000" dirty="0" smtClean="0"/>
              <a:t>2</a:t>
            </a:r>
            <a:r>
              <a:rPr lang="tr-TR" altLang="ar-IQ" sz="2800" i="1" dirty="0" smtClean="0"/>
              <a:t>PO</a:t>
            </a:r>
            <a:r>
              <a:rPr lang="tr-TR" altLang="ar-IQ" sz="2800" i="1" baseline="-25000" dirty="0" smtClean="0"/>
              <a:t>4</a:t>
            </a:r>
            <a:r>
              <a:rPr lang="tr-TR" altLang="ar-IQ" sz="2800" i="1" baseline="30000" dirty="0" smtClean="0"/>
              <a:t>- </a:t>
            </a:r>
            <a:r>
              <a:rPr lang="tr-TR" altLang="ar-IQ" sz="2800" i="1" dirty="0" smtClean="0"/>
              <a:t> +  H</a:t>
            </a:r>
            <a:r>
              <a:rPr lang="tr-TR" altLang="ar-IQ" sz="2800" i="1" baseline="30000" dirty="0" smtClean="0"/>
              <a:t>+</a:t>
            </a:r>
            <a:r>
              <a:rPr lang="tr-TR" altLang="ar-IQ" sz="2800" i="1" dirty="0" smtClean="0"/>
              <a:t>           pK1= 1.9</a:t>
            </a:r>
          </a:p>
          <a:p>
            <a:pPr marL="0" indent="0" eaLnBrk="1" hangingPunct="1">
              <a:buNone/>
            </a:pPr>
            <a:r>
              <a:rPr lang="tr-TR" altLang="ar-IQ" sz="2800" i="1" dirty="0" smtClean="0"/>
              <a:t>                                                                   </a:t>
            </a:r>
          </a:p>
          <a:p>
            <a:pPr marL="0" indent="0" eaLnBrk="1" hangingPunct="1">
              <a:buNone/>
            </a:pPr>
            <a:r>
              <a:rPr lang="ar-IQ" altLang="ar-IQ" sz="2800" i="1" dirty="0" smtClean="0"/>
              <a:t>   </a:t>
            </a:r>
            <a:r>
              <a:rPr lang="tr-TR" altLang="ar-IQ" sz="2800" i="1" dirty="0" smtClean="0"/>
              <a:t>H</a:t>
            </a:r>
            <a:r>
              <a:rPr lang="tr-TR" altLang="ar-IQ" sz="2800" i="1" baseline="-25000" dirty="0" smtClean="0"/>
              <a:t>2</a:t>
            </a:r>
            <a:r>
              <a:rPr lang="tr-TR" altLang="ar-IQ" sz="2800" i="1" dirty="0" smtClean="0"/>
              <a:t>PO</a:t>
            </a:r>
            <a:r>
              <a:rPr lang="tr-TR" altLang="ar-IQ" sz="2800" i="1" baseline="-25000" dirty="0" smtClean="0"/>
              <a:t>4</a:t>
            </a:r>
            <a:r>
              <a:rPr lang="tr-TR" altLang="ar-IQ" sz="2800" i="1" baseline="30000" dirty="0" smtClean="0"/>
              <a:t>- </a:t>
            </a:r>
            <a:r>
              <a:rPr lang="tr-TR" altLang="ar-IQ" sz="2800" i="1" dirty="0" smtClean="0"/>
              <a:t>               HPO</a:t>
            </a:r>
            <a:r>
              <a:rPr lang="tr-TR" altLang="ar-IQ" sz="2800" i="1" baseline="-25000" dirty="0" smtClean="0"/>
              <a:t>4</a:t>
            </a:r>
            <a:r>
              <a:rPr lang="tr-TR" altLang="ar-IQ" sz="2800" i="1" baseline="30000" dirty="0" smtClean="0"/>
              <a:t>2- </a:t>
            </a:r>
            <a:r>
              <a:rPr lang="tr-TR" altLang="ar-IQ" sz="2800" i="1" dirty="0" smtClean="0"/>
              <a:t>  +  H </a:t>
            </a:r>
            <a:r>
              <a:rPr lang="tr-TR" altLang="ar-IQ" sz="2800" i="1" baseline="30000" dirty="0" smtClean="0"/>
              <a:t>+</a:t>
            </a:r>
            <a:r>
              <a:rPr lang="tr-TR" altLang="ar-IQ" sz="2800" i="1" dirty="0" smtClean="0"/>
              <a:t>         pK2= 6.8</a:t>
            </a:r>
          </a:p>
          <a:p>
            <a:pPr marL="0" indent="0" eaLnBrk="1" hangingPunct="1">
              <a:buNone/>
            </a:pPr>
            <a:r>
              <a:rPr lang="tr-TR" altLang="ar-IQ" sz="2800" i="1" dirty="0" smtClean="0"/>
              <a:t>                                                                 </a:t>
            </a:r>
          </a:p>
          <a:p>
            <a:pPr marL="0" indent="0" eaLnBrk="1" hangingPunct="1">
              <a:buNone/>
            </a:pPr>
            <a:r>
              <a:rPr lang="ar-IQ" altLang="ar-IQ" sz="2800" i="1" dirty="0" smtClean="0"/>
              <a:t>   </a:t>
            </a:r>
            <a:r>
              <a:rPr lang="tr-TR" altLang="ar-IQ" sz="2800" i="1" dirty="0" smtClean="0"/>
              <a:t>HPO</a:t>
            </a:r>
            <a:r>
              <a:rPr lang="tr-TR" altLang="ar-IQ" sz="2800" i="1" baseline="-25000" dirty="0" smtClean="0"/>
              <a:t>4</a:t>
            </a:r>
            <a:r>
              <a:rPr lang="tr-TR" altLang="ar-IQ" sz="2800" i="1" baseline="30000" dirty="0" smtClean="0"/>
              <a:t>2-  </a:t>
            </a:r>
            <a:r>
              <a:rPr lang="tr-TR" altLang="ar-IQ" sz="2800" i="1" dirty="0" smtClean="0"/>
              <a:t>               PO</a:t>
            </a:r>
            <a:r>
              <a:rPr lang="tr-TR" altLang="ar-IQ" sz="2800" i="1" baseline="-25000" dirty="0" smtClean="0"/>
              <a:t>4</a:t>
            </a:r>
            <a:r>
              <a:rPr lang="tr-TR" altLang="ar-IQ" sz="2800" i="1" baseline="30000" dirty="0" smtClean="0"/>
              <a:t>3- </a:t>
            </a:r>
            <a:r>
              <a:rPr lang="tr-TR" altLang="ar-IQ" sz="2800" i="1" dirty="0" smtClean="0"/>
              <a:t>  +  H</a:t>
            </a:r>
            <a:r>
              <a:rPr lang="tr-TR" altLang="ar-IQ" sz="2800" i="1" baseline="30000" dirty="0" smtClean="0"/>
              <a:t>+               </a:t>
            </a:r>
            <a:r>
              <a:rPr lang="tr-TR" altLang="ar-IQ" sz="2800" i="1" dirty="0" smtClean="0"/>
              <a:t>  pK3= 12.4</a:t>
            </a:r>
          </a:p>
          <a:p>
            <a:pPr marL="0" indent="0" eaLnBrk="1" hangingPunct="1">
              <a:buNone/>
            </a:pPr>
            <a:r>
              <a:rPr lang="tr-TR" altLang="ar-IQ" sz="2800" i="1" dirty="0" smtClean="0"/>
              <a:t> </a:t>
            </a:r>
          </a:p>
          <a:p>
            <a:pPr eaLnBrk="1" hangingPunct="1"/>
            <a:endParaRPr lang="tr-TR" altLang="ar-IQ" sz="2800" dirty="0" smtClean="0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1908175" y="36449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4213" name="Line 6"/>
          <p:cNvSpPr>
            <a:spLocks noChangeShapeType="1"/>
          </p:cNvSpPr>
          <p:nvPr/>
        </p:nvSpPr>
        <p:spPr bwMode="auto">
          <a:xfrm flipH="1">
            <a:off x="1908175" y="35004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4214" name="Line 7"/>
          <p:cNvSpPr>
            <a:spLocks noChangeShapeType="1"/>
          </p:cNvSpPr>
          <p:nvPr/>
        </p:nvSpPr>
        <p:spPr bwMode="auto">
          <a:xfrm>
            <a:off x="1979613" y="4724400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>
            <a:off x="1908175" y="573405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 flipH="1">
            <a:off x="1979613" y="45815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  <p:sp>
        <p:nvSpPr>
          <p:cNvPr id="94217" name="Line 10"/>
          <p:cNvSpPr>
            <a:spLocks noChangeShapeType="1"/>
          </p:cNvSpPr>
          <p:nvPr/>
        </p:nvSpPr>
        <p:spPr bwMode="auto">
          <a:xfrm flipH="1">
            <a:off x="1908175" y="55895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332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435280" cy="557688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ar-IQ" sz="2400" i="1" dirty="0" smtClean="0"/>
              <a:t>  </a:t>
            </a:r>
            <a:r>
              <a:rPr lang="tr-TR" altLang="ar-IQ" sz="2400" i="1" dirty="0" smtClean="0"/>
              <a:t>Among the 3 ionization steps,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PO</a:t>
            </a:r>
            <a:r>
              <a:rPr lang="tr-TR" altLang="ar-IQ" sz="2400" i="1" baseline="-25000" dirty="0" smtClean="0"/>
              <a:t>4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/ HPO</a:t>
            </a:r>
            <a:r>
              <a:rPr lang="tr-TR" altLang="ar-IQ" sz="2400" i="1" baseline="-25000" dirty="0" smtClean="0"/>
              <a:t>4</a:t>
            </a:r>
            <a:r>
              <a:rPr lang="tr-TR" altLang="ar-IQ" sz="2400" i="1" baseline="30000" dirty="0" smtClean="0"/>
              <a:t>2-</a:t>
            </a:r>
            <a:r>
              <a:rPr lang="tr-TR" altLang="ar-IQ" sz="2400" i="1" dirty="0" smtClean="0"/>
              <a:t> is a good buffer because of its pK</a:t>
            </a:r>
            <a:r>
              <a:rPr lang="tr-TR" altLang="ar-IQ" sz="2400" i="1" baseline="-25000" dirty="0" smtClean="0"/>
              <a:t>a</a:t>
            </a:r>
            <a:r>
              <a:rPr lang="tr-TR" altLang="ar-IQ" sz="2400" i="1" dirty="0" smtClean="0"/>
              <a:t> value (6,8) which is close to physiological pH (7,4).</a:t>
            </a:r>
          </a:p>
          <a:p>
            <a:pPr eaLnBrk="1" hangingPunct="1">
              <a:buNone/>
            </a:pPr>
            <a:r>
              <a:rPr lang="en-US" altLang="ar-IQ" sz="2400" i="1" dirty="0" smtClean="0"/>
              <a:t>  </a:t>
            </a:r>
          </a:p>
          <a:p>
            <a:pPr eaLnBrk="1" hangingPunct="1">
              <a:buNone/>
            </a:pPr>
            <a:r>
              <a:rPr lang="tr-TR" altLang="ar-IQ" sz="2400" i="1" dirty="0" smtClean="0"/>
              <a:t>HPO</a:t>
            </a:r>
            <a:r>
              <a:rPr lang="tr-TR" altLang="ar-IQ" sz="2400" i="1" baseline="-25000" dirty="0" smtClean="0"/>
              <a:t>4</a:t>
            </a:r>
            <a:r>
              <a:rPr lang="tr-TR" altLang="ar-IQ" sz="2400" i="1" baseline="30000" dirty="0" smtClean="0"/>
              <a:t>2-</a:t>
            </a:r>
            <a:r>
              <a:rPr lang="tr-TR" altLang="ar-IQ" sz="2400" i="1" dirty="0" smtClean="0"/>
              <a:t> /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PO</a:t>
            </a:r>
            <a:r>
              <a:rPr lang="tr-TR" altLang="ar-IQ" sz="2400" i="1" baseline="-25000" dirty="0" smtClean="0"/>
              <a:t>4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 = 4 at the pH (7,4).</a:t>
            </a:r>
          </a:p>
          <a:p>
            <a:pPr eaLnBrk="1" hangingPunct="1">
              <a:buNone/>
            </a:pPr>
            <a:r>
              <a:rPr lang="en-US" altLang="ar-IQ" sz="2400" i="1" dirty="0" smtClean="0"/>
              <a:t>  </a:t>
            </a:r>
          </a:p>
          <a:p>
            <a:pPr eaLnBrk="1" hangingPunct="1">
              <a:buNone/>
            </a:pPr>
            <a:r>
              <a:rPr lang="tr-TR" altLang="ar-IQ" sz="2400" i="1" dirty="0" smtClean="0"/>
              <a:t>Phosphate buffer system is not effective in plasma, because phosphate ion  concentrations are low. </a:t>
            </a:r>
            <a:endParaRPr lang="en-US" altLang="ar-IQ" sz="2400" i="1" dirty="0" smtClean="0"/>
          </a:p>
          <a:p>
            <a:pPr eaLnBrk="1" hangingPunct="1">
              <a:buNone/>
            </a:pPr>
            <a:endParaRPr lang="en-US" altLang="ar-IQ" sz="2400" i="1" dirty="0" smtClean="0"/>
          </a:p>
          <a:p>
            <a:pPr eaLnBrk="1" hangingPunct="1">
              <a:buNone/>
            </a:pPr>
            <a:r>
              <a:rPr lang="tr-TR" altLang="ar-IQ" sz="2400" i="1" dirty="0" smtClean="0"/>
              <a:t>However it is important in the excretion of acids in the </a:t>
            </a:r>
            <a:r>
              <a:rPr lang="tr-TR" altLang="ar-IQ" sz="2400" b="1" i="1" dirty="0" smtClean="0"/>
              <a:t>urine.</a:t>
            </a:r>
          </a:p>
          <a:p>
            <a:pPr eaLnBrk="1" hangingPunct="1"/>
            <a:endParaRPr lang="tr-TR" altLang="ar-IQ" dirty="0" smtClean="0"/>
          </a:p>
        </p:txBody>
      </p:sp>
    </p:spTree>
    <p:extLst>
      <p:ext uri="{BB962C8B-B14F-4D97-AF65-F5344CB8AC3E}">
        <p14:creationId xmlns:p14="http://schemas.microsoft.com/office/powerpoint/2010/main" xmlns="" val="268308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903912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ar-IQ" sz="2400" i="1" dirty="0" smtClean="0"/>
              <a:t> </a:t>
            </a:r>
            <a:r>
              <a:rPr lang="tr-TR" altLang="ar-IQ" sz="2400" i="1" dirty="0" smtClean="0"/>
              <a:t>H</a:t>
            </a:r>
            <a:r>
              <a:rPr lang="tr-TR" altLang="ar-IQ" sz="2400" i="1" baseline="30000" dirty="0" smtClean="0"/>
              <a:t>+</a:t>
            </a:r>
            <a:r>
              <a:rPr lang="tr-TR" altLang="ar-IQ" sz="2400" i="1" dirty="0" smtClean="0"/>
              <a:t> secrected into the tubular lumen by the Na</a:t>
            </a:r>
            <a:r>
              <a:rPr lang="tr-TR" altLang="ar-IQ" sz="2400" i="1" baseline="30000" dirty="0" smtClean="0"/>
              <a:t>+</a:t>
            </a:r>
            <a:r>
              <a:rPr lang="tr-TR" altLang="ar-IQ" sz="2400" i="1" dirty="0" smtClean="0"/>
              <a:t>–K</a:t>
            </a:r>
            <a:r>
              <a:rPr lang="tr-TR" altLang="ar-IQ" sz="2400" i="1" baseline="30000" dirty="0" smtClean="0"/>
              <a:t>+</a:t>
            </a:r>
            <a:r>
              <a:rPr lang="tr-TR" altLang="ar-IQ" sz="2400" i="1" dirty="0" smtClean="0"/>
              <a:t> exchanger react with HPO</a:t>
            </a:r>
            <a:r>
              <a:rPr lang="tr-TR" altLang="ar-IQ" sz="2400" i="1" baseline="-25000" dirty="0" smtClean="0"/>
              <a:t>4</a:t>
            </a:r>
            <a:r>
              <a:rPr lang="tr-TR" altLang="ar-IQ" sz="2400" i="1" baseline="30000" dirty="0" smtClean="0"/>
              <a:t>2- </a:t>
            </a:r>
            <a:r>
              <a:rPr lang="tr-TR" altLang="ar-IQ" sz="2400" i="1" dirty="0" smtClean="0"/>
              <a:t>to form H</a:t>
            </a:r>
            <a:r>
              <a:rPr lang="tr-TR" altLang="ar-IQ" sz="2400" i="1" baseline="-25000" dirty="0" smtClean="0"/>
              <a:t>2</a:t>
            </a:r>
            <a:r>
              <a:rPr lang="tr-TR" altLang="ar-IQ" sz="2400" i="1" dirty="0" smtClean="0"/>
              <a:t>PO</a:t>
            </a:r>
            <a:r>
              <a:rPr lang="tr-TR" altLang="ar-IQ" sz="2400" i="1" baseline="-25000" dirty="0" smtClean="0"/>
              <a:t>4</a:t>
            </a:r>
            <a:r>
              <a:rPr lang="tr-TR" altLang="ar-IQ" sz="2400" i="1" baseline="30000" dirty="0" smtClean="0"/>
              <a:t>-</a:t>
            </a:r>
            <a:r>
              <a:rPr lang="tr-TR" altLang="ar-IQ" sz="2400" i="1" dirty="0" smtClean="0"/>
              <a:t>.</a:t>
            </a:r>
            <a:endParaRPr lang="en-US" altLang="ar-IQ" sz="2400" i="1" dirty="0" smtClean="0"/>
          </a:p>
          <a:p>
            <a:pPr marL="0" indent="0" eaLnBrk="1" hangingPunct="1">
              <a:buNone/>
            </a:pPr>
            <a:endParaRPr lang="tr-TR" altLang="ar-IQ" sz="2400" i="1" dirty="0" smtClean="0"/>
          </a:p>
          <a:p>
            <a:pPr eaLnBrk="1" hangingPunct="1">
              <a:buNone/>
            </a:pPr>
            <a:r>
              <a:rPr lang="en-US" altLang="ar-IQ" sz="2400" i="1" dirty="0" smtClean="0"/>
              <a:t> </a:t>
            </a:r>
          </a:p>
          <a:p>
            <a:pPr eaLnBrk="1" hangingPunct="1">
              <a:buNone/>
            </a:pPr>
            <a:r>
              <a:rPr lang="tr-TR" altLang="ar-IQ" sz="2400" i="1" dirty="0" smtClean="0"/>
              <a:t>Some organic phosphates (2,3 diphosphoglycerate in erythrocytes) has also buffering capacity.</a:t>
            </a:r>
          </a:p>
        </p:txBody>
      </p:sp>
    </p:spTree>
    <p:extLst>
      <p:ext uri="{BB962C8B-B14F-4D97-AF65-F5344CB8AC3E}">
        <p14:creationId xmlns:p14="http://schemas.microsoft.com/office/powerpoint/2010/main" xmlns="" val="2954781702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536</Words>
  <Application>Microsoft Office PowerPoint</Application>
  <PresentationFormat>عرض على الشاشة (3:4)‏</PresentationFormat>
  <Paragraphs>69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Varsayılan Tasarım</vt:lpstr>
      <vt:lpstr>ACID-BASE BALANCE AND BUFFERING SYSTEMS</vt:lpstr>
      <vt:lpstr>3. Hemoglobin buffer system </vt:lpstr>
      <vt:lpstr>الشريحة 3</vt:lpstr>
      <vt:lpstr>الشريحة 4</vt:lpstr>
      <vt:lpstr>الشريحة 5</vt:lpstr>
      <vt:lpstr>الشريحة 6</vt:lpstr>
      <vt:lpstr>4. Phosphate buffer system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ACID-BASE BALANCE AND BUFFERING SYSTEMS</dc:title>
  <dc:creator>Dr Jamal</dc:creator>
  <cp:lastModifiedBy>pc</cp:lastModifiedBy>
  <cp:revision>17</cp:revision>
  <dcterms:created xsi:type="dcterms:W3CDTF">2015-03-11T07:39:11Z</dcterms:created>
  <dcterms:modified xsi:type="dcterms:W3CDTF">2021-01-28T12:28:20Z</dcterms:modified>
</cp:coreProperties>
</file>